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56" r:id="rId2"/>
    <p:sldId id="259" r:id="rId3"/>
    <p:sldId id="257" r:id="rId4"/>
    <p:sldId id="258" r:id="rId5"/>
    <p:sldId id="260" r:id="rId6"/>
    <p:sldId id="263" r:id="rId7"/>
    <p:sldId id="262" r:id="rId8"/>
    <p:sldId id="264" r:id="rId9"/>
    <p:sldId id="26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37" autoAdjust="0"/>
  </p:normalViewPr>
  <p:slideViewPr>
    <p:cSldViewPr>
      <p:cViewPr varScale="1">
        <p:scale>
          <a:sx n="71" d="100"/>
          <a:sy n="71" d="100"/>
        </p:scale>
        <p:origin x="-492" y="-90"/>
      </p:cViewPr>
      <p:guideLst>
        <p:guide orient="horz" pos="2160"/>
        <p:guide pos="2880"/>
      </p:guideLst>
    </p:cSldViewPr>
  </p:slideViewPr>
  <p:outlineViewPr>
    <p:cViewPr>
      <p:scale>
        <a:sx n="33" d="100"/>
        <a:sy n="33" d="100"/>
      </p:scale>
      <p:origin x="0" y="1686"/>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dirty="0">
                <a:latin typeface="Batang" pitchFamily="18" charset="-127"/>
                <a:ea typeface="Batang" pitchFamily="18" charset="-127"/>
              </a:rPr>
              <a:t>Racial Demographic of U.S. 2011</a:t>
            </a:r>
          </a:p>
        </c:rich>
      </c:tx>
      <c:layout/>
    </c:title>
    <c:plotArea>
      <c:layout/>
      <c:pieChart>
        <c:varyColors val="1"/>
        <c:ser>
          <c:idx val="0"/>
          <c:order val="0"/>
          <c:tx>
            <c:strRef>
              <c:f>Sheet1!$B$8</c:f>
              <c:strCache>
                <c:ptCount val="1"/>
                <c:pt idx="0">
                  <c:v>%</c:v>
                </c:pt>
              </c:strCache>
            </c:strRef>
          </c:tx>
          <c:dLbls>
            <c:showPercent val="1"/>
            <c:showLeaderLines val="1"/>
          </c:dLbls>
          <c:cat>
            <c:strRef>
              <c:f>Sheet1!$A$9:$A$12</c:f>
              <c:strCache>
                <c:ptCount val="4"/>
                <c:pt idx="0">
                  <c:v>White/non-hispanic</c:v>
                </c:pt>
                <c:pt idx="1">
                  <c:v>Black</c:v>
                </c:pt>
                <c:pt idx="2">
                  <c:v>Asian</c:v>
                </c:pt>
                <c:pt idx="3">
                  <c:v>Hispanic or Latino</c:v>
                </c:pt>
              </c:strCache>
            </c:strRef>
          </c:cat>
          <c:val>
            <c:numRef>
              <c:f>Sheet1!$B$9:$B$12</c:f>
              <c:numCache>
                <c:formatCode>General</c:formatCode>
                <c:ptCount val="4"/>
                <c:pt idx="0">
                  <c:v>63.4</c:v>
                </c:pt>
                <c:pt idx="1">
                  <c:v>13.1</c:v>
                </c:pt>
                <c:pt idx="2">
                  <c:v>5</c:v>
                </c:pt>
                <c:pt idx="3">
                  <c:v>16.7</c:v>
                </c:pt>
              </c:numCache>
            </c:numRef>
          </c:val>
        </c:ser>
        <c:dLbls>
          <c:showPercent val="1"/>
        </c:dLbls>
        <c:firstSliceAng val="0"/>
      </c:pieChart>
    </c:plotArea>
    <c:legend>
      <c:legendPos val="t"/>
      <c:layout/>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sz="1200" dirty="0">
                <a:latin typeface="Batang" pitchFamily="18" charset="-127"/>
                <a:ea typeface="Batang" pitchFamily="18" charset="-127"/>
              </a:rPr>
              <a:t>Racial Demographic</a:t>
            </a:r>
            <a:r>
              <a:rPr lang="en-US" sz="1200" baseline="0" dirty="0">
                <a:latin typeface="Batang" pitchFamily="18" charset="-127"/>
                <a:ea typeface="Batang" pitchFamily="18" charset="-127"/>
              </a:rPr>
              <a:t> of </a:t>
            </a:r>
            <a:r>
              <a:rPr lang="en-US" sz="1200" dirty="0">
                <a:latin typeface="Batang" pitchFamily="18" charset="-127"/>
                <a:ea typeface="Batang" pitchFamily="18" charset="-127"/>
              </a:rPr>
              <a:t>Enrolled College Students 2010</a:t>
            </a:r>
          </a:p>
        </c:rich>
      </c:tx>
      <c:layout/>
    </c:title>
    <c:plotArea>
      <c:layout/>
      <c:pieChart>
        <c:varyColors val="1"/>
        <c:ser>
          <c:idx val="0"/>
          <c:order val="0"/>
          <c:dLbls>
            <c:showPercent val="1"/>
            <c:showLeaderLines val="1"/>
          </c:dLbls>
          <c:cat>
            <c:strRef>
              <c:f>[2]Sheet1!$A$18:$A$21</c:f>
              <c:strCache>
                <c:ptCount val="4"/>
                <c:pt idx="0">
                  <c:v>..White non-Hispanic</c:v>
                </c:pt>
                <c:pt idx="1">
                  <c:v>..Black </c:v>
                </c:pt>
                <c:pt idx="2">
                  <c:v>..Asian </c:v>
                </c:pt>
                <c:pt idx="3">
                  <c:v>..Hispanic or Latino</c:v>
                </c:pt>
              </c:strCache>
            </c:strRef>
          </c:cat>
          <c:val>
            <c:numRef>
              <c:f>[2]Sheet1!$B$18:$B$21</c:f>
              <c:numCache>
                <c:formatCode>#,##0</c:formatCode>
                <c:ptCount val="4"/>
                <c:pt idx="0">
                  <c:v>12613</c:v>
                </c:pt>
                <c:pt idx="1">
                  <c:v>3083</c:v>
                </c:pt>
                <c:pt idx="2">
                  <c:v>1322</c:v>
                </c:pt>
                <c:pt idx="3">
                  <c:v>2879</c:v>
                </c:pt>
              </c:numCache>
            </c:numRef>
          </c:val>
        </c:ser>
        <c:dLbls>
          <c:showPercent val="1"/>
        </c:dLbls>
        <c:firstSliceAng val="0"/>
      </c:pieChart>
    </c:plotArea>
    <c:legend>
      <c:legendPos val="t"/>
      <c:layout/>
    </c:legend>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05F5E0-B4D0-4796-942D-334D75039F8E}" type="datetimeFigureOut">
              <a:rPr lang="en-US" smtClean="0"/>
              <a:t>4/21/2013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CD325D-8110-4BDD-82A6-12811B921A6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42E74696-298D-4EDC-ABFF-CCD4DD04F6FC}" type="datetime1">
              <a:rPr lang="en-US" smtClean="0"/>
              <a:t>4/21/2013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5828608B-4C4F-4834-B495-23957185E3E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991ED3F-6528-41B9-A1E6-E53069607535}" type="datetime1">
              <a:rPr lang="en-US" smtClean="0"/>
              <a:t>4/21/2013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828608B-4C4F-4834-B495-23957185E3E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D724006-E674-40EA-8F10-5B3CF2052DCF}" type="datetime1">
              <a:rPr lang="en-US" smtClean="0"/>
              <a:t>4/21/2013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828608B-4C4F-4834-B495-23957185E3E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3CECE4-4C1E-4DAC-BAF1-429479349D18}" type="datetime1">
              <a:rPr lang="en-US" smtClean="0"/>
              <a:t>4/21/2013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828608B-4C4F-4834-B495-23957185E3E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0855702-C6D9-493D-8BD4-C45A33847F1F}" type="datetime1">
              <a:rPr lang="en-US" smtClean="0"/>
              <a:t>4/21/2013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828608B-4C4F-4834-B495-23957185E3E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2D580A6-0E0A-43B8-BE56-FF2C981F4D00}" type="datetime1">
              <a:rPr lang="en-US" smtClean="0"/>
              <a:t>4/21/2013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828608B-4C4F-4834-B495-23957185E3E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9800EA8-ADD7-468A-8C8C-BCDECCF1B396}" type="datetime1">
              <a:rPr lang="en-US" smtClean="0"/>
              <a:t>4/21/2013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828608B-4C4F-4834-B495-23957185E3E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0C9457E-ECBB-4C7D-8ADE-6C55FA73CE6A}" type="datetime1">
              <a:rPr lang="en-US" smtClean="0"/>
              <a:t>4/21/2013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828608B-4C4F-4834-B495-23957185E3E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2F4CE608-17DE-45AE-A16F-46B6C6EBFB7A}" type="datetime1">
              <a:rPr lang="en-US" smtClean="0"/>
              <a:t>4/21/2013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828608B-4C4F-4834-B495-23957185E3E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AB80D4F-A663-418E-9C1C-43F588D25272}" type="datetime1">
              <a:rPr lang="en-US" smtClean="0"/>
              <a:t>4/21/2013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828608B-4C4F-4834-B495-23957185E3E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60DDF3E-2200-48E9-8104-19BA25938ECF}" type="datetime1">
              <a:rPr lang="en-US" smtClean="0"/>
              <a:t>4/21/2013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828608B-4C4F-4834-B495-23957185E3E4}" type="slidenum">
              <a:rPr lang="en-US" smtClean="0"/>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34291B7-B78D-4661-9099-72AB289DCC60}" type="datetime1">
              <a:rPr lang="en-US" smtClean="0"/>
              <a:t>4/21/2013</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828608B-4C4F-4834-B495-23957185E3E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hyperlink" Target="http://www.census.gov/compendia/statab/cats/education/higher_education_institutions_and_enrollment.html"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6600" dirty="0" smtClean="0">
                <a:latin typeface="Batang" pitchFamily="18" charset="-127"/>
                <a:ea typeface="Batang" pitchFamily="18" charset="-127"/>
              </a:rPr>
              <a:t>Affirmative Action </a:t>
            </a:r>
            <a:endParaRPr lang="en-US" sz="6600" dirty="0">
              <a:latin typeface="Batang" pitchFamily="18" charset="-127"/>
              <a:ea typeface="Batang" pitchFamily="18" charset="-127"/>
            </a:endParaRPr>
          </a:p>
        </p:txBody>
      </p:sp>
      <p:sp>
        <p:nvSpPr>
          <p:cNvPr id="3" name="Subtitle 2"/>
          <p:cNvSpPr>
            <a:spLocks noGrp="1"/>
          </p:cNvSpPr>
          <p:nvPr>
            <p:ph type="subTitle" idx="1"/>
          </p:nvPr>
        </p:nvSpPr>
        <p:spPr/>
        <p:txBody>
          <a:bodyPr>
            <a:normAutofit/>
          </a:bodyPr>
          <a:lstStyle/>
          <a:p>
            <a:r>
              <a:rPr lang="en-US" sz="2800" dirty="0" smtClean="0">
                <a:latin typeface="Courier New" pitchFamily="49" charset="0"/>
                <a:cs typeface="Courier New" pitchFamily="49" charset="0"/>
              </a:rPr>
              <a:t>Reparation or Discrimination?</a:t>
            </a:r>
            <a:endParaRPr lang="en-US" sz="2800" dirty="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fld id="{5828608B-4C4F-4834-B495-23957185E3E4}" type="slidenum">
              <a:rPr lang="en-US" smtClean="0"/>
              <a:t>1</a:t>
            </a:fld>
            <a:endParaRPr lang="en-US"/>
          </a:p>
        </p:txBody>
      </p:sp>
      <p:sp>
        <p:nvSpPr>
          <p:cNvPr id="5" name="Footer Placeholder 4"/>
          <p:cNvSpPr>
            <a:spLocks noGrp="1"/>
          </p:cNvSpPr>
          <p:nvPr>
            <p:ph type="ftr" sz="quarter" idx="11"/>
          </p:nvPr>
        </p:nvSpPr>
        <p:spPr>
          <a:xfrm>
            <a:off x="5943600" y="6111875"/>
            <a:ext cx="2404728" cy="365125"/>
          </a:xfrm>
        </p:spPr>
        <p:txBody>
          <a:bodyPr/>
          <a:lstStyle/>
          <a:p>
            <a:r>
              <a:rPr lang="en-US" dirty="0" smtClean="0"/>
              <a:t>Clint Lund—</a:t>
            </a:r>
            <a:r>
              <a:rPr lang="en-US" dirty="0" err="1" smtClean="0"/>
              <a:t>Eportfolio</a:t>
            </a:r>
            <a:r>
              <a:rPr lang="en-US" dirty="0" smtClean="0"/>
              <a:t> –Soc 2630</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dirty="0" smtClean="0">
                <a:latin typeface="Aharoni" pitchFamily="2" charset="-79"/>
                <a:ea typeface="Batang" pitchFamily="18" charset="-127"/>
                <a:cs typeface="Aharoni" pitchFamily="2" charset="-79"/>
              </a:rPr>
              <a:t>Table of Contents</a:t>
            </a:r>
            <a:r>
              <a:rPr lang="en-US" dirty="0" smtClean="0"/>
              <a:t/>
            </a:r>
            <a:br>
              <a:rPr lang="en-US" dirty="0" smtClean="0"/>
            </a:br>
            <a:endParaRPr lang="en-US" dirty="0"/>
          </a:p>
        </p:txBody>
      </p:sp>
      <p:sp>
        <p:nvSpPr>
          <p:cNvPr id="3" name="Subtitle 2"/>
          <p:cNvSpPr>
            <a:spLocks noGrp="1"/>
          </p:cNvSpPr>
          <p:nvPr>
            <p:ph type="subTitle" idx="1"/>
          </p:nvPr>
        </p:nvSpPr>
        <p:spPr>
          <a:xfrm>
            <a:off x="722376" y="3685032"/>
            <a:ext cx="7772400" cy="2182368"/>
          </a:xfrm>
        </p:spPr>
        <p:txBody>
          <a:bodyPr/>
          <a:lstStyle/>
          <a:p>
            <a:pPr>
              <a:buFont typeface="Arial" pitchFamily="34" charset="0"/>
              <a:buChar char="•"/>
            </a:pPr>
            <a:r>
              <a:rPr lang="en-US" dirty="0" smtClean="0">
                <a:latin typeface="Courier New" pitchFamily="49" charset="0"/>
                <a:cs typeface="Courier New" pitchFamily="49" charset="0"/>
              </a:rPr>
              <a:t>Questions…..3</a:t>
            </a:r>
          </a:p>
          <a:p>
            <a:pPr>
              <a:buFont typeface="Arial" pitchFamily="34" charset="0"/>
              <a:buChar char="•"/>
            </a:pPr>
            <a:r>
              <a:rPr lang="en-US" dirty="0" smtClean="0">
                <a:latin typeface="Courier New" pitchFamily="49" charset="0"/>
                <a:cs typeface="Courier New" pitchFamily="49" charset="0"/>
              </a:rPr>
              <a:t>Definition…..4</a:t>
            </a:r>
          </a:p>
          <a:p>
            <a:pPr>
              <a:buFont typeface="Arial" pitchFamily="34" charset="0"/>
              <a:buChar char="•"/>
            </a:pPr>
            <a:r>
              <a:rPr lang="en-US" dirty="0" smtClean="0">
                <a:latin typeface="Courier New" pitchFamily="49" charset="0"/>
                <a:cs typeface="Courier New" pitchFamily="49" charset="0"/>
              </a:rPr>
              <a:t>Discrimination…..5</a:t>
            </a:r>
          </a:p>
          <a:p>
            <a:pPr>
              <a:buFont typeface="Arial" pitchFamily="34" charset="0"/>
              <a:buChar char="•"/>
            </a:pPr>
            <a:r>
              <a:rPr lang="en-US" dirty="0" smtClean="0">
                <a:latin typeface="Courier New" pitchFamily="49" charset="0"/>
                <a:cs typeface="Courier New" pitchFamily="49" charset="0"/>
              </a:rPr>
              <a:t>Necessity…..6-7</a:t>
            </a:r>
          </a:p>
          <a:p>
            <a:pPr>
              <a:buFont typeface="Arial" pitchFamily="34" charset="0"/>
              <a:buChar char="•"/>
            </a:pPr>
            <a:r>
              <a:rPr lang="en-US" dirty="0" smtClean="0">
                <a:latin typeface="Courier New" pitchFamily="49" charset="0"/>
                <a:cs typeface="Courier New" pitchFamily="49" charset="0"/>
              </a:rPr>
              <a:t>Alternatives…..8</a:t>
            </a:r>
          </a:p>
          <a:p>
            <a:pPr>
              <a:buFont typeface="Arial" pitchFamily="34" charset="0"/>
              <a:buChar char="•"/>
            </a:pPr>
            <a:r>
              <a:rPr lang="en-US" dirty="0" smtClean="0">
                <a:latin typeface="Courier New" pitchFamily="49" charset="0"/>
                <a:cs typeface="Courier New" pitchFamily="49" charset="0"/>
              </a:rPr>
              <a:t>Conclusion…..9</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5828608B-4C4F-4834-B495-23957185E3E4}" type="slidenum">
              <a:rPr lang="en-US" smtClean="0"/>
              <a:t>2</a:t>
            </a:fld>
            <a:endParaRPr lang="en-US"/>
          </a:p>
        </p:txBody>
      </p:sp>
      <p:sp>
        <p:nvSpPr>
          <p:cNvPr id="5" name="Footer Placeholder 4"/>
          <p:cNvSpPr>
            <a:spLocks noGrp="1"/>
          </p:cNvSpPr>
          <p:nvPr>
            <p:ph type="ftr" sz="quarter" idx="11"/>
          </p:nvPr>
        </p:nvSpPr>
        <p:spPr>
          <a:xfrm>
            <a:off x="5943600" y="6111875"/>
            <a:ext cx="2404728" cy="365125"/>
          </a:xfrm>
        </p:spPr>
        <p:txBody>
          <a:bodyPr/>
          <a:lstStyle/>
          <a:p>
            <a:r>
              <a:rPr lang="en-US" dirty="0" smtClean="0"/>
              <a:t>Clint Lund—</a:t>
            </a:r>
            <a:r>
              <a:rPr lang="en-US" dirty="0" err="1" smtClean="0"/>
              <a:t>Eportfolio</a:t>
            </a:r>
            <a:r>
              <a:rPr lang="en-US" dirty="0" smtClean="0"/>
              <a:t> –Soc 2630</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Batang" pitchFamily="18" charset="-127"/>
                <a:ea typeface="Batang" pitchFamily="18" charset="-127"/>
              </a:rPr>
              <a:t>Affirmative Action Questions</a:t>
            </a:r>
            <a:endParaRPr lang="en-US" sz="4400" dirty="0">
              <a:latin typeface="Batang" pitchFamily="18" charset="-127"/>
              <a:ea typeface="Batang" pitchFamily="18" charset="-127"/>
            </a:endParaRPr>
          </a:p>
        </p:txBody>
      </p:sp>
      <p:sp>
        <p:nvSpPr>
          <p:cNvPr id="3" name="Content Placeholder 2"/>
          <p:cNvSpPr>
            <a:spLocks noGrp="1"/>
          </p:cNvSpPr>
          <p:nvPr>
            <p:ph idx="1"/>
          </p:nvPr>
        </p:nvSpPr>
        <p:spPr/>
        <p:txBody>
          <a:bodyPr/>
          <a:lstStyle/>
          <a:p>
            <a:r>
              <a:rPr lang="en-US" dirty="0" smtClean="0">
                <a:latin typeface="Batang" pitchFamily="18" charset="-127"/>
                <a:ea typeface="Batang" pitchFamily="18" charset="-127"/>
                <a:cs typeface="Aharoni" pitchFamily="2" charset="-79"/>
              </a:rPr>
              <a:t>What exactly is affirmative </a:t>
            </a:r>
            <a:r>
              <a:rPr lang="en-US" dirty="0" smtClean="0">
                <a:latin typeface="Batang" pitchFamily="18" charset="-127"/>
                <a:ea typeface="Batang" pitchFamily="18" charset="-127"/>
                <a:cs typeface="Aharoni" pitchFamily="2" charset="-79"/>
              </a:rPr>
              <a:t>a</a:t>
            </a:r>
            <a:r>
              <a:rPr lang="en-US" dirty="0" smtClean="0">
                <a:latin typeface="Batang" pitchFamily="18" charset="-127"/>
                <a:ea typeface="Batang" pitchFamily="18" charset="-127"/>
                <a:cs typeface="Aharoni" pitchFamily="2" charset="-79"/>
              </a:rPr>
              <a:t>ction?</a:t>
            </a:r>
          </a:p>
          <a:p>
            <a:r>
              <a:rPr lang="en-US" dirty="0" smtClean="0">
                <a:latin typeface="Batang" pitchFamily="18" charset="-127"/>
                <a:ea typeface="Batang" pitchFamily="18" charset="-127"/>
                <a:cs typeface="Aharoni" pitchFamily="2" charset="-79"/>
              </a:rPr>
              <a:t>Is it fair?</a:t>
            </a:r>
          </a:p>
          <a:p>
            <a:r>
              <a:rPr lang="en-US" dirty="0" smtClean="0">
                <a:latin typeface="Batang" pitchFamily="18" charset="-127"/>
                <a:ea typeface="Batang" pitchFamily="18" charset="-127"/>
                <a:cs typeface="Aharoni" pitchFamily="2" charset="-79"/>
              </a:rPr>
              <a:t>Is it necessary?</a:t>
            </a:r>
          </a:p>
          <a:p>
            <a:pPr>
              <a:buNone/>
            </a:pPr>
            <a:endParaRPr lang="en-US" sz="1800" dirty="0" smtClean="0"/>
          </a:p>
          <a:p>
            <a:pPr>
              <a:buNone/>
            </a:pPr>
            <a:r>
              <a:rPr lang="en-US" sz="1800" dirty="0" smtClean="0"/>
              <a:t>	</a:t>
            </a:r>
            <a:r>
              <a:rPr lang="en-US" sz="1800" dirty="0" smtClean="0">
                <a:latin typeface="Batang" pitchFamily="18" charset="-127"/>
                <a:ea typeface="Batang" pitchFamily="18" charset="-127"/>
              </a:rPr>
              <a:t>I have always been against affirmative action, but I recently realized that I didn’t know much about it. I was under the impression that affirmative action allowed for non-minorities to be passed up be less-qualified minorities in an attempt to </a:t>
            </a:r>
            <a:r>
              <a:rPr lang="en-US" sz="1800" i="1" dirty="0" smtClean="0">
                <a:latin typeface="Batang" pitchFamily="18" charset="-127"/>
                <a:ea typeface="Batang" pitchFamily="18" charset="-127"/>
              </a:rPr>
              <a:t>make</a:t>
            </a:r>
            <a:r>
              <a:rPr lang="en-US" sz="1800" dirty="0" smtClean="0">
                <a:latin typeface="Batang" pitchFamily="18" charset="-127"/>
                <a:ea typeface="Batang" pitchFamily="18" charset="-127"/>
              </a:rPr>
              <a:t> people more equal, but I wasn’t entirely sure that this was true.</a:t>
            </a:r>
            <a:endParaRPr lang="en-US" sz="1800" dirty="0">
              <a:latin typeface="Batang" pitchFamily="18" charset="-127"/>
              <a:ea typeface="Batang" pitchFamily="18" charset="-127"/>
            </a:endParaRPr>
          </a:p>
        </p:txBody>
      </p:sp>
      <p:sp>
        <p:nvSpPr>
          <p:cNvPr id="4" name="Slide Number Placeholder 3"/>
          <p:cNvSpPr>
            <a:spLocks noGrp="1"/>
          </p:cNvSpPr>
          <p:nvPr>
            <p:ph type="sldNum" sz="quarter" idx="12"/>
          </p:nvPr>
        </p:nvSpPr>
        <p:spPr/>
        <p:txBody>
          <a:bodyPr/>
          <a:lstStyle/>
          <a:p>
            <a:fld id="{5828608B-4C4F-4834-B495-23957185E3E4}" type="slidenum">
              <a:rPr lang="en-US" smtClean="0"/>
              <a:t>3</a:t>
            </a:fld>
            <a:endParaRPr lang="en-US"/>
          </a:p>
        </p:txBody>
      </p:sp>
      <p:sp>
        <p:nvSpPr>
          <p:cNvPr id="5" name="Footer Placeholder 4"/>
          <p:cNvSpPr>
            <a:spLocks noGrp="1"/>
          </p:cNvSpPr>
          <p:nvPr>
            <p:ph type="ftr" sz="quarter" idx="11"/>
          </p:nvPr>
        </p:nvSpPr>
        <p:spPr>
          <a:xfrm>
            <a:off x="5943600" y="6111875"/>
            <a:ext cx="2404728" cy="365125"/>
          </a:xfrm>
        </p:spPr>
        <p:txBody>
          <a:bodyPr/>
          <a:lstStyle/>
          <a:p>
            <a:r>
              <a:rPr lang="en-US" dirty="0" smtClean="0"/>
              <a:t>Clint Lund—</a:t>
            </a:r>
            <a:r>
              <a:rPr lang="en-US" dirty="0" err="1" smtClean="0"/>
              <a:t>Eportfolio</a:t>
            </a:r>
            <a:r>
              <a:rPr lang="en-US" dirty="0" smtClean="0"/>
              <a:t> –Soc 2630</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latin typeface="Batang" pitchFamily="18" charset="-127"/>
                <a:ea typeface="Batang" pitchFamily="18" charset="-127"/>
              </a:rPr>
              <a:t>Affirmative Action Defined</a:t>
            </a:r>
            <a:endParaRPr lang="en-US" sz="4800" dirty="0">
              <a:latin typeface="Batang" pitchFamily="18" charset="-127"/>
              <a:ea typeface="Batang" pitchFamily="18" charset="-127"/>
            </a:endParaRPr>
          </a:p>
        </p:txBody>
      </p:sp>
      <p:sp>
        <p:nvSpPr>
          <p:cNvPr id="3" name="Content Placeholder 2"/>
          <p:cNvSpPr>
            <a:spLocks noGrp="1"/>
          </p:cNvSpPr>
          <p:nvPr>
            <p:ph idx="1"/>
          </p:nvPr>
        </p:nvSpPr>
        <p:spPr/>
        <p:txBody>
          <a:bodyPr>
            <a:normAutofit fontScale="77500" lnSpcReduction="20000"/>
          </a:bodyPr>
          <a:lstStyle/>
          <a:p>
            <a:pPr>
              <a:buNone/>
            </a:pPr>
            <a:r>
              <a:rPr lang="en-US" dirty="0" smtClean="0">
                <a:latin typeface="Batang" pitchFamily="18" charset="-127"/>
                <a:ea typeface="Batang" pitchFamily="18" charset="-127"/>
              </a:rPr>
              <a:t>According to Professor James </a:t>
            </a:r>
            <a:r>
              <a:rPr lang="en-US" dirty="0" err="1" smtClean="0">
                <a:latin typeface="Batang" pitchFamily="18" charset="-127"/>
                <a:ea typeface="Batang" pitchFamily="18" charset="-127"/>
              </a:rPr>
              <a:t>Sterba</a:t>
            </a:r>
            <a:r>
              <a:rPr lang="en-US" dirty="0" smtClean="0">
                <a:latin typeface="Batang" pitchFamily="18" charset="-127"/>
                <a:ea typeface="Batang" pitchFamily="18" charset="-127"/>
              </a:rPr>
              <a:t>, a strong proponent of affirmative action:</a:t>
            </a:r>
          </a:p>
          <a:p>
            <a:pPr>
              <a:buNone/>
            </a:pPr>
            <a:endParaRPr lang="en-US" dirty="0" smtClean="0">
              <a:latin typeface="Batang" pitchFamily="18" charset="-127"/>
              <a:ea typeface="Batang" pitchFamily="18" charset="-127"/>
            </a:endParaRPr>
          </a:p>
          <a:p>
            <a:r>
              <a:rPr lang="en-US" dirty="0" smtClean="0">
                <a:latin typeface="Batang" pitchFamily="18" charset="-127"/>
                <a:ea typeface="Batang" pitchFamily="18" charset="-127"/>
              </a:rPr>
              <a:t>Affirmative action is “a </a:t>
            </a:r>
            <a:r>
              <a:rPr lang="en-US" dirty="0" smtClean="0">
                <a:latin typeface="Batang" pitchFamily="18" charset="-127"/>
                <a:ea typeface="Batang" pitchFamily="18" charset="-127"/>
              </a:rPr>
              <a:t>policy of favoring qualified women, minority, or economically disadvantaged candidates over qualified men, nonminority, or economically advantaged candidates, respectively with the immediate goals of outreach, remedying discrimination, or achieving diversity, and the ultimate goals of attaining a colorblind (racially just), a gender free (sexually just), and equal opportunity</a:t>
            </a:r>
            <a:r>
              <a:rPr lang="en-US" dirty="0" smtClean="0">
                <a:latin typeface="Batang" pitchFamily="18" charset="-127"/>
                <a:ea typeface="Batang" pitchFamily="18" charset="-127"/>
              </a:rPr>
              <a:t>.” </a:t>
            </a:r>
          </a:p>
          <a:p>
            <a:pPr>
              <a:buNone/>
            </a:pPr>
            <a:endParaRPr lang="en-US" dirty="0" smtClean="0">
              <a:latin typeface="Batang" pitchFamily="18" charset="-127"/>
              <a:ea typeface="Batang" pitchFamily="18" charset="-127"/>
            </a:endParaRPr>
          </a:p>
          <a:p>
            <a:pPr>
              <a:buNone/>
            </a:pPr>
            <a:r>
              <a:rPr lang="en-US" sz="1400" dirty="0" smtClean="0">
                <a:latin typeface="Batang" pitchFamily="18" charset="-127"/>
                <a:ea typeface="Batang" pitchFamily="18" charset="-127"/>
              </a:rPr>
              <a:t>Was I Entitled or Should I Apologize? Affirmative Action Going </a:t>
            </a:r>
            <a:r>
              <a:rPr lang="en-US" sz="1400" dirty="0" smtClean="0">
                <a:latin typeface="Batang" pitchFamily="18" charset="-127"/>
                <a:ea typeface="Batang" pitchFamily="18" charset="-127"/>
              </a:rPr>
              <a:t>Forward. Allen</a:t>
            </a:r>
            <a:r>
              <a:rPr lang="en-US" sz="1400" dirty="0" smtClean="0">
                <a:latin typeface="Batang" pitchFamily="18" charset="-127"/>
                <a:ea typeface="Batang" pitchFamily="18" charset="-127"/>
              </a:rPr>
              <a:t>, Anita. Journal of Ethics. Sep2011, Vol. 15 Issue 3, p253-263. 11p.</a:t>
            </a:r>
          </a:p>
          <a:p>
            <a:endParaRPr lang="en-US" sz="1400" dirty="0" smtClean="0">
              <a:latin typeface="Batang" pitchFamily="18" charset="-127"/>
              <a:ea typeface="Batang" pitchFamily="18" charset="-127"/>
            </a:endParaRPr>
          </a:p>
          <a:p>
            <a:pPr>
              <a:buNone/>
            </a:pPr>
            <a:endParaRPr lang="en-US" dirty="0"/>
          </a:p>
        </p:txBody>
      </p:sp>
      <p:sp>
        <p:nvSpPr>
          <p:cNvPr id="4" name="Slide Number Placeholder 3"/>
          <p:cNvSpPr>
            <a:spLocks noGrp="1"/>
          </p:cNvSpPr>
          <p:nvPr>
            <p:ph type="sldNum" sz="quarter" idx="12"/>
          </p:nvPr>
        </p:nvSpPr>
        <p:spPr/>
        <p:txBody>
          <a:bodyPr/>
          <a:lstStyle/>
          <a:p>
            <a:fld id="{5828608B-4C4F-4834-B495-23957185E3E4}" type="slidenum">
              <a:rPr lang="en-US" smtClean="0"/>
              <a:t>4</a:t>
            </a:fld>
            <a:endParaRPr lang="en-US"/>
          </a:p>
        </p:txBody>
      </p:sp>
      <p:sp>
        <p:nvSpPr>
          <p:cNvPr id="5" name="Footer Placeholder 4"/>
          <p:cNvSpPr>
            <a:spLocks noGrp="1"/>
          </p:cNvSpPr>
          <p:nvPr>
            <p:ph type="ftr" sz="quarter" idx="11"/>
          </p:nvPr>
        </p:nvSpPr>
        <p:spPr>
          <a:xfrm>
            <a:off x="5943600" y="6111875"/>
            <a:ext cx="2404728" cy="365125"/>
          </a:xfrm>
        </p:spPr>
        <p:txBody>
          <a:bodyPr/>
          <a:lstStyle/>
          <a:p>
            <a:r>
              <a:rPr lang="en-US" dirty="0" smtClean="0"/>
              <a:t>Clint Lund—</a:t>
            </a:r>
            <a:r>
              <a:rPr lang="en-US" dirty="0" err="1" smtClean="0"/>
              <a:t>Eportfolio</a:t>
            </a:r>
            <a:r>
              <a:rPr lang="en-US" dirty="0" smtClean="0"/>
              <a:t> –Soc 2630</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Batang" pitchFamily="18" charset="-127"/>
                <a:ea typeface="Batang" pitchFamily="18" charset="-127"/>
                <a:cs typeface="Aharoni" pitchFamily="2" charset="-79"/>
              </a:rPr>
              <a:t>Is Affirmative Action Discrimination?</a:t>
            </a:r>
            <a:endParaRPr lang="en-US" dirty="0">
              <a:latin typeface="Batang" pitchFamily="18" charset="-127"/>
              <a:ea typeface="Batang" pitchFamily="18" charset="-127"/>
              <a:cs typeface="Aharoni" pitchFamily="2" charset="-79"/>
            </a:endParaRPr>
          </a:p>
        </p:txBody>
      </p:sp>
      <p:sp>
        <p:nvSpPr>
          <p:cNvPr id="3" name="Content Placeholder 2"/>
          <p:cNvSpPr>
            <a:spLocks noGrp="1"/>
          </p:cNvSpPr>
          <p:nvPr>
            <p:ph idx="1"/>
          </p:nvPr>
        </p:nvSpPr>
        <p:spPr/>
        <p:txBody>
          <a:bodyPr>
            <a:normAutofit lnSpcReduction="10000"/>
          </a:bodyPr>
          <a:lstStyle/>
          <a:p>
            <a:r>
              <a:rPr lang="en-US" dirty="0" smtClean="0">
                <a:latin typeface="Batang" pitchFamily="18" charset="-127"/>
                <a:ea typeface="Batang" pitchFamily="18" charset="-127"/>
              </a:rPr>
              <a:t>Fisher vs. University of Texas</a:t>
            </a:r>
          </a:p>
          <a:p>
            <a:pPr lvl="1">
              <a:buNone/>
            </a:pPr>
            <a:endParaRPr lang="en-US" dirty="0" smtClean="0">
              <a:latin typeface="Batang" pitchFamily="18" charset="-127"/>
              <a:ea typeface="Batang" pitchFamily="18" charset="-127"/>
            </a:endParaRPr>
          </a:p>
          <a:p>
            <a:pPr lvl="1">
              <a:buNone/>
            </a:pPr>
            <a:r>
              <a:rPr lang="en-US" dirty="0" smtClean="0">
                <a:latin typeface="Batang" pitchFamily="18" charset="-127"/>
                <a:ea typeface="Batang" pitchFamily="18" charset="-127"/>
              </a:rPr>
              <a:t>		</a:t>
            </a:r>
            <a:r>
              <a:rPr lang="en-US" sz="1800" dirty="0" smtClean="0">
                <a:latin typeface="Batang" pitchFamily="18" charset="-127"/>
                <a:ea typeface="Batang" pitchFamily="18" charset="-127"/>
              </a:rPr>
              <a:t>However, many would argue that in attempt to right wrongs of the past (which are many), affirmative action over-corrects and creates ne victims of discrimination. In 2003 University of Texas opted to </a:t>
            </a:r>
            <a:r>
              <a:rPr lang="en-US" sz="1700" dirty="0" smtClean="0">
                <a:latin typeface="Batang" pitchFamily="18" charset="-127"/>
                <a:ea typeface="Batang" pitchFamily="18" charset="-127"/>
              </a:rPr>
              <a:t>use race-</a:t>
            </a:r>
            <a:r>
              <a:rPr lang="en-US" sz="1700" dirty="0" err="1" smtClean="0">
                <a:latin typeface="Batang" pitchFamily="18" charset="-127"/>
                <a:ea typeface="Batang" pitchFamily="18" charset="-127"/>
              </a:rPr>
              <a:t>preferrence</a:t>
            </a:r>
            <a:r>
              <a:rPr lang="en-US" sz="1700" dirty="0" smtClean="0">
                <a:latin typeface="Batang" pitchFamily="18" charset="-127"/>
                <a:ea typeface="Batang" pitchFamily="18" charset="-127"/>
              </a:rPr>
              <a:t> admission policies to boost diversity on campus—the result was a lawsuit. Fisher—a white woman from Texas had great credentials but not good enough to meet the standards for admission for Whites or Asians. They were, however, above the standards for admitting Black or Hispanic/Latino applicants. Fisher sued on the grounds that she had been discriminated against because of her race. The case was argued before the supreme court in October, but the Supreme Court decision is still pending. </a:t>
            </a:r>
          </a:p>
          <a:p>
            <a:pPr>
              <a:buNone/>
            </a:pPr>
            <a:endParaRPr lang="en-US" sz="1300" dirty="0" smtClean="0">
              <a:latin typeface="Batang" pitchFamily="18" charset="-127"/>
              <a:ea typeface="Batang" pitchFamily="18" charset="-127"/>
            </a:endParaRPr>
          </a:p>
          <a:p>
            <a:pPr algn="ctr">
              <a:buNone/>
            </a:pPr>
            <a:r>
              <a:rPr lang="en-US" sz="1200" dirty="0" smtClean="0">
                <a:latin typeface="Batang" pitchFamily="18" charset="-127"/>
                <a:ea typeface="Batang" pitchFamily="18" charset="-127"/>
              </a:rPr>
              <a:t>The </a:t>
            </a:r>
            <a:r>
              <a:rPr lang="en-US" sz="1200" dirty="0" smtClean="0">
                <a:latin typeface="Batang" pitchFamily="18" charset="-127"/>
                <a:ea typeface="Batang" pitchFamily="18" charset="-127"/>
              </a:rPr>
              <a:t>Sad Irony of Affirmative </a:t>
            </a:r>
            <a:r>
              <a:rPr lang="en-US" sz="1200" dirty="0" smtClean="0">
                <a:latin typeface="Batang" pitchFamily="18" charset="-127"/>
                <a:ea typeface="Batang" pitchFamily="18" charset="-127"/>
              </a:rPr>
              <a:t>Action. </a:t>
            </a:r>
            <a:r>
              <a:rPr lang="en-US" sz="1200" dirty="0" err="1" smtClean="0">
                <a:latin typeface="Batang" pitchFamily="18" charset="-127"/>
                <a:ea typeface="Batang" pitchFamily="18" charset="-127"/>
              </a:rPr>
              <a:t>Heriot</a:t>
            </a:r>
            <a:r>
              <a:rPr lang="en-US" sz="1200" dirty="0" smtClean="0">
                <a:latin typeface="Batang" pitchFamily="18" charset="-127"/>
                <a:ea typeface="Batang" pitchFamily="18" charset="-127"/>
              </a:rPr>
              <a:t>, Gail.</a:t>
            </a:r>
            <a:r>
              <a:rPr lang="en-US" sz="1200" baseline="30000" dirty="0" smtClean="0">
                <a:latin typeface="Batang" pitchFamily="18" charset="-127"/>
                <a:ea typeface="Batang" pitchFamily="18" charset="-127"/>
              </a:rPr>
              <a:t> </a:t>
            </a:r>
            <a:r>
              <a:rPr lang="en-US" sz="1200" dirty="0" smtClean="0">
                <a:latin typeface="Batang" pitchFamily="18" charset="-127"/>
                <a:ea typeface="Batang" pitchFamily="18" charset="-127"/>
              </a:rPr>
              <a:t>National Affairs. Winter2013, Vol. 14, p78-93. 16p.</a:t>
            </a:r>
          </a:p>
          <a:p>
            <a:pPr lvl="1">
              <a:buNone/>
            </a:pPr>
            <a:endParaRPr lang="en-US" sz="1300" dirty="0">
              <a:latin typeface="Batang" pitchFamily="18" charset="-127"/>
              <a:ea typeface="Batang" pitchFamily="18" charset="-127"/>
            </a:endParaRPr>
          </a:p>
        </p:txBody>
      </p:sp>
      <p:sp>
        <p:nvSpPr>
          <p:cNvPr id="4" name="Slide Number Placeholder 3"/>
          <p:cNvSpPr>
            <a:spLocks noGrp="1"/>
          </p:cNvSpPr>
          <p:nvPr>
            <p:ph type="sldNum" sz="quarter" idx="12"/>
          </p:nvPr>
        </p:nvSpPr>
        <p:spPr/>
        <p:txBody>
          <a:bodyPr/>
          <a:lstStyle/>
          <a:p>
            <a:fld id="{5828608B-4C4F-4834-B495-23957185E3E4}" type="slidenum">
              <a:rPr lang="en-US" smtClean="0"/>
              <a:t>5</a:t>
            </a:fld>
            <a:endParaRPr lang="en-US"/>
          </a:p>
        </p:txBody>
      </p:sp>
      <p:sp>
        <p:nvSpPr>
          <p:cNvPr id="5" name="Footer Placeholder 4"/>
          <p:cNvSpPr>
            <a:spLocks noGrp="1"/>
          </p:cNvSpPr>
          <p:nvPr>
            <p:ph type="ftr" sz="quarter" idx="11"/>
          </p:nvPr>
        </p:nvSpPr>
        <p:spPr>
          <a:xfrm>
            <a:off x="5867400" y="6111875"/>
            <a:ext cx="2480928" cy="365125"/>
          </a:xfrm>
        </p:spPr>
        <p:txBody>
          <a:bodyPr/>
          <a:lstStyle/>
          <a:p>
            <a:r>
              <a:rPr lang="en-US" dirty="0" smtClean="0"/>
              <a:t>Clint Lund—</a:t>
            </a:r>
            <a:r>
              <a:rPr lang="en-US" dirty="0" err="1" smtClean="0"/>
              <a:t>Eportfolio</a:t>
            </a:r>
            <a:r>
              <a:rPr lang="en-US" dirty="0" smtClean="0"/>
              <a:t> –Soc 2630</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Batang" pitchFamily="18" charset="-127"/>
                <a:ea typeface="Batang" pitchFamily="18" charset="-127"/>
              </a:rPr>
              <a:t>Is Affirmative Action Necessary?</a:t>
            </a:r>
            <a:endParaRPr lang="en-US" sz="4000" dirty="0">
              <a:latin typeface="Batang" pitchFamily="18" charset="-127"/>
              <a:ea typeface="Batang" pitchFamily="18" charset="-127"/>
            </a:endParaRPr>
          </a:p>
        </p:txBody>
      </p:sp>
      <p:graphicFrame>
        <p:nvGraphicFramePr>
          <p:cNvPr id="4" name="Content Placeholder 3"/>
          <p:cNvGraphicFramePr>
            <a:graphicFrameLocks noGrp="1"/>
          </p:cNvGraphicFramePr>
          <p:nvPr>
            <p:ph idx="1"/>
          </p:nvPr>
        </p:nvGraphicFramePr>
        <p:xfrm>
          <a:off x="533400" y="1219200"/>
          <a:ext cx="4190999" cy="2971800"/>
        </p:xfrm>
        <a:graphic>
          <a:graphicData uri="http://schemas.openxmlformats.org/drawingml/2006/table">
            <a:tbl>
              <a:tblPr/>
              <a:tblGrid>
                <a:gridCol w="2601995"/>
                <a:gridCol w="794502"/>
                <a:gridCol w="794502"/>
              </a:tblGrid>
              <a:tr h="725400">
                <a:tc>
                  <a:txBody>
                    <a:bodyPr/>
                    <a:lstStyle/>
                    <a:p>
                      <a:pPr algn="l" fontAlgn="b"/>
                      <a:r>
                        <a:rPr lang="en-US" sz="1800" b="1" i="0" u="none" strike="noStrike" dirty="0">
                          <a:solidFill>
                            <a:srgbClr val="FFFFFF"/>
                          </a:solidFill>
                          <a:latin typeface="Aharoni"/>
                        </a:rPr>
                        <a:t>Race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l" fontAlgn="b"/>
                      <a:r>
                        <a:rPr lang="en-US" sz="1800" b="1" i="0" u="none" strike="noStrike">
                          <a:solidFill>
                            <a:srgbClr val="FFFFFF"/>
                          </a:solidFill>
                          <a:latin typeface="Aharoni"/>
                        </a:rPr>
                        <a:t>GPA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l" fontAlgn="b"/>
                      <a:r>
                        <a:rPr lang="en-US" sz="1800" b="1" i="0" u="none" strike="noStrike">
                          <a:solidFill>
                            <a:srgbClr val="FFFFFF"/>
                          </a:solidFill>
                          <a:latin typeface="Aharoni"/>
                        </a:rPr>
                        <a:t>SAT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r>
              <a:tr h="561600">
                <a:tc>
                  <a:txBody>
                    <a:bodyPr/>
                    <a:lstStyle/>
                    <a:p>
                      <a:pPr algn="l" fontAlgn="b"/>
                      <a:r>
                        <a:rPr lang="en-US" sz="1400" b="0" i="0" u="none" strike="noStrike">
                          <a:solidFill>
                            <a:srgbClr val="000000"/>
                          </a:solidFill>
                          <a:latin typeface="Century Gothic"/>
                        </a:rPr>
                        <a:t>White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r" fontAlgn="b"/>
                      <a:r>
                        <a:rPr lang="en-US" sz="1400" b="0" i="0" u="none" strike="noStrike">
                          <a:solidFill>
                            <a:srgbClr val="000000"/>
                          </a:solidFill>
                          <a:latin typeface="Century Gothic"/>
                        </a:rPr>
                        <a:t>3.04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r" fontAlgn="b"/>
                      <a:r>
                        <a:rPr lang="en-US" sz="1400" b="0" i="0" u="none" strike="noStrike">
                          <a:solidFill>
                            <a:srgbClr val="000000"/>
                          </a:solidFill>
                          <a:latin typeface="Century Gothic"/>
                        </a:rPr>
                        <a:t>1914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r>
              <a:tr h="561600">
                <a:tc>
                  <a:txBody>
                    <a:bodyPr/>
                    <a:lstStyle/>
                    <a:p>
                      <a:pPr algn="l" fontAlgn="b"/>
                      <a:r>
                        <a:rPr lang="en-US" sz="1400" b="0" i="0" u="none" strike="noStrike" dirty="0">
                          <a:solidFill>
                            <a:srgbClr val="000000"/>
                          </a:solidFill>
                          <a:latin typeface="Century Gothic"/>
                        </a:rPr>
                        <a:t>Asian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entury Gothic"/>
                        </a:rPr>
                        <a:t>3.07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entury Gothic"/>
                        </a:rPr>
                        <a:t>1991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61600">
                <a:tc>
                  <a:txBody>
                    <a:bodyPr/>
                    <a:lstStyle/>
                    <a:p>
                      <a:pPr algn="l" fontAlgn="b"/>
                      <a:r>
                        <a:rPr lang="en-US" sz="1400" b="0" i="0" u="none" strike="noStrike" dirty="0">
                          <a:solidFill>
                            <a:srgbClr val="000000"/>
                          </a:solidFill>
                          <a:latin typeface="Century Gothic"/>
                        </a:rPr>
                        <a:t>Hispanic</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r" fontAlgn="b"/>
                      <a:r>
                        <a:rPr lang="en-US" sz="1400" b="0" i="0" u="none" strike="noStrike">
                          <a:solidFill>
                            <a:srgbClr val="000000"/>
                          </a:solidFill>
                          <a:latin typeface="Century Gothic"/>
                        </a:rPr>
                        <a:t>2.83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r" fontAlgn="b"/>
                      <a:r>
                        <a:rPr lang="en-US" sz="1400" b="0" i="0" u="none" strike="noStrike">
                          <a:solidFill>
                            <a:srgbClr val="000000"/>
                          </a:solidFill>
                          <a:latin typeface="Century Gothic"/>
                        </a:rPr>
                        <a:t>1794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r>
              <a:tr h="561600">
                <a:tc>
                  <a:txBody>
                    <a:bodyPr/>
                    <a:lstStyle/>
                    <a:p>
                      <a:pPr algn="l" fontAlgn="b"/>
                      <a:r>
                        <a:rPr lang="en-US" sz="1400" b="0" i="0" u="none" strike="noStrike">
                          <a:solidFill>
                            <a:srgbClr val="000000"/>
                          </a:solidFill>
                          <a:latin typeface="Century Gothic"/>
                        </a:rPr>
                        <a:t>African American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entury Gothic"/>
                        </a:rPr>
                        <a:t>2.57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Century Gothic"/>
                        </a:rPr>
                        <a:t>1524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TextBox 5"/>
          <p:cNvSpPr txBox="1"/>
          <p:nvPr/>
        </p:nvSpPr>
        <p:spPr>
          <a:xfrm>
            <a:off x="4876800" y="1219200"/>
            <a:ext cx="3733800" cy="3046988"/>
          </a:xfrm>
          <a:prstGeom prst="rect">
            <a:avLst/>
          </a:prstGeom>
          <a:noFill/>
        </p:spPr>
        <p:txBody>
          <a:bodyPr wrap="square" rtlCol="0">
            <a:spAutoFit/>
          </a:bodyPr>
          <a:lstStyle/>
          <a:p>
            <a:r>
              <a:rPr lang="en-US" sz="1600" dirty="0" smtClean="0">
                <a:latin typeface="Batang" pitchFamily="18" charset="-127"/>
                <a:ea typeface="Batang" pitchFamily="18" charset="-127"/>
              </a:rPr>
              <a:t>The chart to the left shows the disparity between GPA’s and SAT scores of applicants to the University of Texas—the information was provided by the University in light of the Supreme Court case involving Fisher. In my opinion the data is indicative of one thing above all else: the time to level the field in terms of education is not upon entry into college, but much earlier.</a:t>
            </a:r>
            <a:endParaRPr lang="en-US" sz="1600" dirty="0">
              <a:latin typeface="Batang" pitchFamily="18" charset="-127"/>
              <a:ea typeface="Batang" pitchFamily="18" charset="-127"/>
            </a:endParaRPr>
          </a:p>
        </p:txBody>
      </p:sp>
      <p:sp>
        <p:nvSpPr>
          <p:cNvPr id="7" name="Slide Number Placeholder 6"/>
          <p:cNvSpPr>
            <a:spLocks noGrp="1"/>
          </p:cNvSpPr>
          <p:nvPr>
            <p:ph type="sldNum" sz="quarter" idx="12"/>
          </p:nvPr>
        </p:nvSpPr>
        <p:spPr/>
        <p:txBody>
          <a:bodyPr/>
          <a:lstStyle/>
          <a:p>
            <a:fld id="{5828608B-4C4F-4834-B495-23957185E3E4}" type="slidenum">
              <a:rPr lang="en-US" smtClean="0"/>
              <a:t>6</a:t>
            </a:fld>
            <a:endParaRPr lang="en-US"/>
          </a:p>
        </p:txBody>
      </p:sp>
      <p:sp>
        <p:nvSpPr>
          <p:cNvPr id="8" name="Footer Placeholder 7"/>
          <p:cNvSpPr>
            <a:spLocks noGrp="1"/>
          </p:cNvSpPr>
          <p:nvPr>
            <p:ph type="ftr" sz="quarter" idx="11"/>
          </p:nvPr>
        </p:nvSpPr>
        <p:spPr>
          <a:xfrm>
            <a:off x="5943600" y="6111875"/>
            <a:ext cx="2404728" cy="365125"/>
          </a:xfrm>
        </p:spPr>
        <p:txBody>
          <a:bodyPr/>
          <a:lstStyle/>
          <a:p>
            <a:r>
              <a:rPr lang="en-US" dirty="0" smtClean="0"/>
              <a:t>Clint Lund—</a:t>
            </a:r>
            <a:r>
              <a:rPr lang="en-US" dirty="0" err="1" smtClean="0"/>
              <a:t>Eportfolio</a:t>
            </a:r>
            <a:r>
              <a:rPr lang="en-US" dirty="0" smtClean="0"/>
              <a:t> –Soc 2630</a:t>
            </a:r>
          </a:p>
          <a:p>
            <a:endParaRPr lang="en-US" dirty="0"/>
          </a:p>
        </p:txBody>
      </p:sp>
      <p:sp>
        <p:nvSpPr>
          <p:cNvPr id="9" name="TextBox 8"/>
          <p:cNvSpPr txBox="1"/>
          <p:nvPr/>
        </p:nvSpPr>
        <p:spPr>
          <a:xfrm>
            <a:off x="822376" y="4724400"/>
            <a:ext cx="7286931" cy="430887"/>
          </a:xfrm>
          <a:prstGeom prst="rect">
            <a:avLst/>
          </a:prstGeom>
          <a:noFill/>
        </p:spPr>
        <p:txBody>
          <a:bodyPr wrap="none" rtlCol="0">
            <a:spAutoFit/>
          </a:bodyPr>
          <a:lstStyle/>
          <a:p>
            <a:pPr algn="ctr"/>
            <a:r>
              <a:rPr lang="en-US" sz="1100" dirty="0">
                <a:latin typeface="Batang" pitchFamily="18" charset="-127"/>
                <a:ea typeface="Batang" pitchFamily="18" charset="-127"/>
              </a:rPr>
              <a:t>The Sad Irony of Affirmative </a:t>
            </a:r>
            <a:r>
              <a:rPr lang="en-US" sz="1100" dirty="0" err="1" smtClean="0">
                <a:latin typeface="Batang" pitchFamily="18" charset="-127"/>
                <a:ea typeface="Batang" pitchFamily="18" charset="-127"/>
              </a:rPr>
              <a:t>ActionHeriot</a:t>
            </a:r>
            <a:r>
              <a:rPr lang="en-US" sz="1100" dirty="0">
                <a:latin typeface="Batang" pitchFamily="18" charset="-127"/>
                <a:ea typeface="Batang" pitchFamily="18" charset="-127"/>
              </a:rPr>
              <a:t>, Gail.</a:t>
            </a:r>
            <a:r>
              <a:rPr lang="en-US" sz="1100" baseline="30000" dirty="0">
                <a:latin typeface="Batang" pitchFamily="18" charset="-127"/>
                <a:ea typeface="Batang" pitchFamily="18" charset="-127"/>
              </a:rPr>
              <a:t> </a:t>
            </a:r>
            <a:r>
              <a:rPr lang="en-US" sz="1100" dirty="0">
                <a:latin typeface="Batang" pitchFamily="18" charset="-127"/>
                <a:ea typeface="Batang" pitchFamily="18" charset="-127"/>
              </a:rPr>
              <a:t>National Affairs. Winter2013, Vol. 14, p78-93. 16p.</a:t>
            </a:r>
          </a:p>
          <a:p>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105400"/>
            <a:ext cx="8183880" cy="1051560"/>
          </a:xfrm>
        </p:spPr>
        <p:txBody>
          <a:bodyPr>
            <a:normAutofit/>
          </a:bodyPr>
          <a:lstStyle/>
          <a:p>
            <a:r>
              <a:rPr lang="en-US" sz="4000" dirty="0" smtClean="0">
                <a:latin typeface="Batang" pitchFamily="18" charset="-127"/>
                <a:ea typeface="Batang" pitchFamily="18" charset="-127"/>
              </a:rPr>
              <a:t>Is Affirmative Action Necessary?</a:t>
            </a:r>
            <a:endParaRPr lang="en-US" sz="4000" dirty="0">
              <a:latin typeface="Batang" pitchFamily="18" charset="-127"/>
              <a:ea typeface="Batang" pitchFamily="18" charset="-127"/>
            </a:endParaRPr>
          </a:p>
        </p:txBody>
      </p:sp>
      <p:graphicFrame>
        <p:nvGraphicFramePr>
          <p:cNvPr id="4" name="Content Placeholder 3"/>
          <p:cNvGraphicFramePr>
            <a:graphicFrameLocks noGrp="1"/>
          </p:cNvGraphicFramePr>
          <p:nvPr>
            <p:ph idx="1"/>
          </p:nvPr>
        </p:nvGraphicFramePr>
        <p:xfrm>
          <a:off x="503238" y="530225"/>
          <a:ext cx="3992562" cy="411797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p:nvPr/>
        </p:nvGraphicFramePr>
        <p:xfrm>
          <a:off x="4724400" y="457200"/>
          <a:ext cx="3886200" cy="40386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685800" y="4191000"/>
            <a:ext cx="7848600" cy="1369606"/>
          </a:xfrm>
          <a:prstGeom prst="rect">
            <a:avLst/>
          </a:prstGeom>
          <a:noFill/>
        </p:spPr>
        <p:txBody>
          <a:bodyPr wrap="square" rtlCol="0">
            <a:spAutoFit/>
          </a:bodyPr>
          <a:lstStyle/>
          <a:p>
            <a:endParaRPr lang="en-US" sz="1200" dirty="0" smtClean="0"/>
          </a:p>
          <a:p>
            <a:pPr algn="ctr"/>
            <a:r>
              <a:rPr lang="en-US" sz="1100" u="sng" dirty="0" smtClean="0">
                <a:latin typeface="Batang" pitchFamily="18" charset="-127"/>
                <a:ea typeface="Batang" pitchFamily="18" charset="-127"/>
                <a:hlinkClick r:id="rId4"/>
              </a:rPr>
              <a:t>http://www.census.gov/compendia/statab/cats/education/higher_education_institutions_and_enrollment.html</a:t>
            </a:r>
            <a:endParaRPr lang="en-US" sz="1100" u="sng" dirty="0" smtClean="0">
              <a:latin typeface="Batang" pitchFamily="18" charset="-127"/>
              <a:ea typeface="Batang" pitchFamily="18" charset="-127"/>
            </a:endParaRPr>
          </a:p>
          <a:p>
            <a:r>
              <a:rPr lang="en-US" sz="1200" dirty="0" smtClean="0">
                <a:latin typeface="Batang" pitchFamily="18" charset="-127"/>
                <a:ea typeface="Batang" pitchFamily="18" charset="-127"/>
              </a:rPr>
              <a:t>These graphs show that college attendance by race is in proportion to percentage of overall population. Proponents of affirmative action would argue that this is a direct result of affirmative action. While opponents would argue that the same end would have been achieved without it. The past cannot be changed and alternatives to past actions cannot be tested. However, considering the data displayed above, is it necessary to continue to policies of affirmative action?</a:t>
            </a:r>
            <a:endParaRPr lang="en-US" sz="1200" dirty="0">
              <a:latin typeface="Batang" pitchFamily="18" charset="-127"/>
              <a:ea typeface="Batang" pitchFamily="18" charset="-127"/>
            </a:endParaRPr>
          </a:p>
        </p:txBody>
      </p:sp>
      <p:sp>
        <p:nvSpPr>
          <p:cNvPr id="7" name="Slide Number Placeholder 6"/>
          <p:cNvSpPr>
            <a:spLocks noGrp="1"/>
          </p:cNvSpPr>
          <p:nvPr>
            <p:ph type="sldNum" sz="quarter" idx="12"/>
          </p:nvPr>
        </p:nvSpPr>
        <p:spPr/>
        <p:txBody>
          <a:bodyPr/>
          <a:lstStyle/>
          <a:p>
            <a:fld id="{5828608B-4C4F-4834-B495-23957185E3E4}" type="slidenum">
              <a:rPr lang="en-US" smtClean="0"/>
              <a:t>7</a:t>
            </a:fld>
            <a:endParaRPr lang="en-US"/>
          </a:p>
        </p:txBody>
      </p:sp>
      <p:sp>
        <p:nvSpPr>
          <p:cNvPr id="8" name="Footer Placeholder 7"/>
          <p:cNvSpPr>
            <a:spLocks noGrp="1"/>
          </p:cNvSpPr>
          <p:nvPr>
            <p:ph type="ftr" sz="quarter" idx="11"/>
          </p:nvPr>
        </p:nvSpPr>
        <p:spPr>
          <a:xfrm>
            <a:off x="6019800" y="6111875"/>
            <a:ext cx="2328528" cy="365125"/>
          </a:xfrm>
        </p:spPr>
        <p:txBody>
          <a:bodyPr/>
          <a:lstStyle/>
          <a:p>
            <a:r>
              <a:rPr lang="en-US" dirty="0" smtClean="0"/>
              <a:t>Clint Lund—</a:t>
            </a:r>
            <a:r>
              <a:rPr lang="en-US" dirty="0" err="1" smtClean="0"/>
              <a:t>Eportfolio</a:t>
            </a:r>
            <a:r>
              <a:rPr lang="en-US" dirty="0" smtClean="0"/>
              <a:t> –Soc 2630</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latin typeface="Batang" pitchFamily="18" charset="-127"/>
                <a:ea typeface="Batang" pitchFamily="18" charset="-127"/>
              </a:rPr>
              <a:t>A more balanced approach to Affirmative Action—more than scores or skin color</a:t>
            </a:r>
            <a:endParaRPr lang="en-US" sz="3200" dirty="0">
              <a:latin typeface="Batang" pitchFamily="18" charset="-127"/>
              <a:ea typeface="Batang" pitchFamily="18" charset="-127"/>
            </a:endParaRPr>
          </a:p>
        </p:txBody>
      </p:sp>
      <p:sp>
        <p:nvSpPr>
          <p:cNvPr id="3" name="Content Placeholder 2"/>
          <p:cNvSpPr>
            <a:spLocks noGrp="1"/>
          </p:cNvSpPr>
          <p:nvPr>
            <p:ph idx="1"/>
          </p:nvPr>
        </p:nvSpPr>
        <p:spPr/>
        <p:txBody>
          <a:bodyPr>
            <a:normAutofit fontScale="62500" lnSpcReduction="20000"/>
          </a:bodyPr>
          <a:lstStyle/>
          <a:p>
            <a:pPr>
              <a:buNone/>
            </a:pPr>
            <a:r>
              <a:rPr lang="en-US" dirty="0" smtClean="0"/>
              <a:t>		</a:t>
            </a:r>
          </a:p>
          <a:p>
            <a:pPr>
              <a:buNone/>
            </a:pPr>
            <a:r>
              <a:rPr lang="en-US" dirty="0" smtClean="0">
                <a:latin typeface="Batang" pitchFamily="18" charset="-127"/>
                <a:ea typeface="Batang" pitchFamily="18" charset="-127"/>
              </a:rPr>
              <a:t>	</a:t>
            </a:r>
            <a:r>
              <a:rPr lang="en-US" dirty="0" smtClean="0">
                <a:latin typeface="Batang" pitchFamily="18" charset="-127"/>
                <a:ea typeface="Batang" pitchFamily="18" charset="-127"/>
              </a:rPr>
              <a:t>     Without </a:t>
            </a:r>
            <a:r>
              <a:rPr lang="en-US" dirty="0" smtClean="0">
                <a:latin typeface="Batang" pitchFamily="18" charset="-127"/>
                <a:ea typeface="Batang" pitchFamily="18" charset="-127"/>
              </a:rPr>
              <a:t>consideration for race, averages indicate that most individuals of  minority status  simply would not make the cut to get into </a:t>
            </a:r>
            <a:r>
              <a:rPr lang="en-US" dirty="0" smtClean="0">
                <a:latin typeface="Batang" pitchFamily="18" charset="-127"/>
                <a:ea typeface="Batang" pitchFamily="18" charset="-127"/>
              </a:rPr>
              <a:t>top colleges </a:t>
            </a:r>
            <a:r>
              <a:rPr lang="en-US" dirty="0" smtClean="0">
                <a:latin typeface="Batang" pitchFamily="18" charset="-127"/>
                <a:ea typeface="Batang" pitchFamily="18" charset="-127"/>
              </a:rPr>
              <a:t>and </a:t>
            </a:r>
            <a:r>
              <a:rPr lang="en-US" dirty="0" smtClean="0">
                <a:latin typeface="Batang" pitchFamily="18" charset="-127"/>
                <a:ea typeface="Batang" pitchFamily="18" charset="-127"/>
              </a:rPr>
              <a:t>universities (as demonstrated on slide 6), </a:t>
            </a:r>
            <a:r>
              <a:rPr lang="en-US" dirty="0" smtClean="0">
                <a:latin typeface="Batang" pitchFamily="18" charset="-127"/>
                <a:ea typeface="Batang" pitchFamily="18" charset="-127"/>
              </a:rPr>
              <a:t>and their absence would affect the education experience of the student body as a whole. In order to protect themselves from litigation claiming discrimination, many universities have implemented an application process which focuses less on grades and scores “and more on intangible and personal attributes: having leadership skills, having the strength to overcome social and economic circumstances, or being the first in the family to seek higher education. With such careful consideration, the candidates can then be admitted (or rejected) one by one</a:t>
            </a:r>
            <a:r>
              <a:rPr lang="en-US" dirty="0" smtClean="0">
                <a:latin typeface="Batang" pitchFamily="18" charset="-127"/>
                <a:ea typeface="Batang" pitchFamily="18" charset="-127"/>
              </a:rPr>
              <a:t>.”</a:t>
            </a:r>
            <a:endParaRPr lang="en-US" dirty="0" smtClean="0">
              <a:latin typeface="Batang" pitchFamily="18" charset="-127"/>
              <a:ea typeface="Batang" pitchFamily="18" charset="-127"/>
            </a:endParaRPr>
          </a:p>
          <a:p>
            <a:pPr algn="ctr">
              <a:buNone/>
            </a:pPr>
            <a:endParaRPr lang="en-US" sz="1700" dirty="0" smtClean="0">
              <a:latin typeface="Batang" pitchFamily="18" charset="-127"/>
              <a:ea typeface="Batang" pitchFamily="18" charset="-127"/>
            </a:endParaRPr>
          </a:p>
          <a:p>
            <a:pPr>
              <a:buNone/>
            </a:pPr>
            <a:r>
              <a:rPr lang="en-US" sz="1800" dirty="0" smtClean="0">
                <a:latin typeface="Batang" pitchFamily="18" charset="-127"/>
                <a:ea typeface="Batang" pitchFamily="18" charset="-127"/>
              </a:rPr>
              <a:t>Affirmative Inaction: Opposition to affirmative action has drastically reduced minority enrollment at public universities; private institutions have the power and the responsibility to reverse the </a:t>
            </a:r>
            <a:r>
              <a:rPr lang="en-US" sz="1800" dirty="0" smtClean="0">
                <a:latin typeface="Batang" pitchFamily="18" charset="-127"/>
                <a:ea typeface="Batang" pitchFamily="18" charset="-127"/>
              </a:rPr>
              <a:t>trend. </a:t>
            </a:r>
            <a:r>
              <a:rPr lang="en-US" sz="1800" dirty="0" err="1" smtClean="0">
                <a:latin typeface="Batang" pitchFamily="18" charset="-127"/>
                <a:ea typeface="Batang" pitchFamily="18" charset="-127"/>
              </a:rPr>
              <a:t>Chace</a:t>
            </a:r>
            <a:r>
              <a:rPr lang="en-US" sz="1800" dirty="0" smtClean="0">
                <a:latin typeface="Batang" pitchFamily="18" charset="-127"/>
                <a:ea typeface="Batang" pitchFamily="18" charset="-127"/>
              </a:rPr>
              <a:t>, William M. American Scholar. Winter2011, Vol. 80 Issue 1, p20-31. 12p.</a:t>
            </a:r>
          </a:p>
          <a:p>
            <a:pPr>
              <a:buNone/>
            </a:pPr>
            <a:endParaRPr lang="en-US" dirty="0"/>
          </a:p>
        </p:txBody>
      </p:sp>
      <p:sp>
        <p:nvSpPr>
          <p:cNvPr id="4" name="Slide Number Placeholder 3"/>
          <p:cNvSpPr>
            <a:spLocks noGrp="1"/>
          </p:cNvSpPr>
          <p:nvPr>
            <p:ph type="sldNum" sz="quarter" idx="12"/>
          </p:nvPr>
        </p:nvSpPr>
        <p:spPr/>
        <p:txBody>
          <a:bodyPr/>
          <a:lstStyle/>
          <a:p>
            <a:fld id="{5828608B-4C4F-4834-B495-23957185E3E4}" type="slidenum">
              <a:rPr lang="en-US" smtClean="0"/>
              <a:t>8</a:t>
            </a:fld>
            <a:endParaRPr lang="en-US"/>
          </a:p>
        </p:txBody>
      </p:sp>
      <p:sp>
        <p:nvSpPr>
          <p:cNvPr id="5" name="Footer Placeholder 4"/>
          <p:cNvSpPr>
            <a:spLocks noGrp="1"/>
          </p:cNvSpPr>
          <p:nvPr>
            <p:ph type="ftr" sz="quarter" idx="11"/>
          </p:nvPr>
        </p:nvSpPr>
        <p:spPr>
          <a:xfrm>
            <a:off x="5867400" y="6111875"/>
            <a:ext cx="2480928" cy="365125"/>
          </a:xfrm>
        </p:spPr>
        <p:txBody>
          <a:bodyPr/>
          <a:lstStyle/>
          <a:p>
            <a:r>
              <a:rPr lang="en-US" dirty="0" smtClean="0"/>
              <a:t>Clint Lund—</a:t>
            </a:r>
            <a:r>
              <a:rPr lang="en-US" dirty="0" err="1" smtClean="0"/>
              <a:t>Eportfolio</a:t>
            </a:r>
            <a:r>
              <a:rPr lang="en-US" dirty="0" smtClean="0"/>
              <a:t> –Soc 2630</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latin typeface="Batang" pitchFamily="18" charset="-127"/>
                <a:ea typeface="Batang" pitchFamily="18" charset="-127"/>
              </a:rPr>
              <a:t>A Personal Reaction to Affirmative Action</a:t>
            </a:r>
            <a:endParaRPr lang="en-US" sz="2800" dirty="0">
              <a:latin typeface="Batang" pitchFamily="18" charset="-127"/>
              <a:ea typeface="Batang" pitchFamily="18" charset="-127"/>
            </a:endParaRPr>
          </a:p>
        </p:txBody>
      </p:sp>
      <p:sp>
        <p:nvSpPr>
          <p:cNvPr id="3" name="Content Placeholder 2"/>
          <p:cNvSpPr>
            <a:spLocks noGrp="1"/>
          </p:cNvSpPr>
          <p:nvPr>
            <p:ph idx="1"/>
          </p:nvPr>
        </p:nvSpPr>
        <p:spPr>
          <a:xfrm>
            <a:off x="502920" y="457200"/>
            <a:ext cx="8183880" cy="4261104"/>
          </a:xfrm>
        </p:spPr>
        <p:txBody>
          <a:bodyPr>
            <a:noAutofit/>
          </a:bodyPr>
          <a:lstStyle/>
          <a:p>
            <a:pPr fontAlgn="base">
              <a:buNone/>
            </a:pPr>
            <a:r>
              <a:rPr lang="en-US" sz="1400" dirty="0" smtClean="0">
                <a:latin typeface="Batang" pitchFamily="18" charset="-127"/>
                <a:ea typeface="Batang" pitchFamily="18" charset="-127"/>
              </a:rPr>
              <a:t> 	</a:t>
            </a:r>
            <a:r>
              <a:rPr lang="en-US" sz="1300" dirty="0" smtClean="0">
                <a:latin typeface="Batang" pitchFamily="18" charset="-127"/>
                <a:ea typeface="Batang" pitchFamily="18" charset="-127"/>
              </a:rPr>
              <a:t>     F.A</a:t>
            </a:r>
            <a:r>
              <a:rPr lang="en-US" sz="1300" dirty="0" smtClean="0">
                <a:latin typeface="Batang" pitchFamily="18" charset="-127"/>
                <a:ea typeface="Batang" pitchFamily="18" charset="-127"/>
              </a:rPr>
              <a:t>. Hayek, an Austrian economist and philosopher is quoted as saying, “There is all the difference in the world between treating people equally and attempting to make them equal.” That is an important concept to consider when trying to rifle through the breadth of information and opinions regarding Affirmative action. </a:t>
            </a:r>
            <a:r>
              <a:rPr lang="en-US" sz="1300" dirty="0" smtClean="0">
                <a:latin typeface="Batang" pitchFamily="18" charset="-127"/>
                <a:ea typeface="Batang" pitchFamily="18" charset="-127"/>
              </a:rPr>
              <a:t>Based </a:t>
            </a:r>
            <a:r>
              <a:rPr lang="en-US" sz="1300" dirty="0" smtClean="0">
                <a:latin typeface="Batang" pitchFamily="18" charset="-127"/>
                <a:ea typeface="Batang" pitchFamily="18" charset="-127"/>
              </a:rPr>
              <a:t>on what I read, I fear that affirmative action is an ill-conceived attempt to </a:t>
            </a:r>
            <a:r>
              <a:rPr lang="en-US" sz="1300" i="1" dirty="0" smtClean="0">
                <a:latin typeface="Batang" pitchFamily="18" charset="-127"/>
                <a:ea typeface="Batang" pitchFamily="18" charset="-127"/>
              </a:rPr>
              <a:t>make</a:t>
            </a:r>
            <a:r>
              <a:rPr lang="en-US" sz="1300" dirty="0" smtClean="0">
                <a:latin typeface="Batang" pitchFamily="18" charset="-127"/>
                <a:ea typeface="Batang" pitchFamily="18" charset="-127"/>
              </a:rPr>
              <a:t> people equal rather than treating them equally. </a:t>
            </a:r>
            <a:r>
              <a:rPr lang="en-US" sz="1300" dirty="0" smtClean="0">
                <a:latin typeface="Batang" pitchFamily="18" charset="-127"/>
                <a:ea typeface="Batang" pitchFamily="18" charset="-127"/>
              </a:rPr>
              <a:t>I </a:t>
            </a:r>
            <a:r>
              <a:rPr lang="en-US" sz="1300" dirty="0" smtClean="0">
                <a:latin typeface="Batang" pitchFamily="18" charset="-127"/>
                <a:ea typeface="Batang" pitchFamily="18" charset="-127"/>
              </a:rPr>
              <a:t>am inclined to agree with Roger Clegg at least on some levels that affirmative action “passes over better qualified students, and sets a disturbing legal, political, and moral precedent in allowing racial discrimination.”	 </a:t>
            </a:r>
            <a:endParaRPr lang="en-US" sz="1300" dirty="0" smtClean="0">
              <a:latin typeface="Batang" pitchFamily="18" charset="-127"/>
              <a:ea typeface="Batang" pitchFamily="18" charset="-127"/>
            </a:endParaRPr>
          </a:p>
          <a:p>
            <a:pPr fontAlgn="base">
              <a:buNone/>
            </a:pPr>
            <a:r>
              <a:rPr lang="en-US" sz="1300" dirty="0" smtClean="0">
                <a:latin typeface="Batang" pitchFamily="18" charset="-127"/>
                <a:ea typeface="Batang" pitchFamily="18" charset="-127"/>
              </a:rPr>
              <a:t>	 </a:t>
            </a:r>
            <a:r>
              <a:rPr lang="en-US" sz="1300" dirty="0" smtClean="0">
                <a:latin typeface="Batang" pitchFamily="18" charset="-127"/>
                <a:ea typeface="Batang" pitchFamily="18" charset="-127"/>
              </a:rPr>
              <a:t>    I </a:t>
            </a:r>
            <a:r>
              <a:rPr lang="en-US" sz="1300" dirty="0" smtClean="0">
                <a:latin typeface="Batang" pitchFamily="18" charset="-127"/>
                <a:ea typeface="Batang" pitchFamily="18" charset="-127"/>
              </a:rPr>
              <a:t>particularly like the idea of considering intangible characteristics in college admissions/job placement rather than just scores/grades/previous school attended. I consider this to be a favorable alternative to affirmative action because it considers one’s character--something they can control--rather than race or standardized test scores. I also understand that this is costly, and colleges and universities simply don’t have the extra money to spend. </a:t>
            </a:r>
          </a:p>
          <a:p>
            <a:pPr fontAlgn="base">
              <a:buNone/>
            </a:pPr>
            <a:r>
              <a:rPr lang="en-US" sz="1300" dirty="0" smtClean="0">
                <a:latin typeface="Batang" pitchFamily="18" charset="-127"/>
                <a:ea typeface="Batang" pitchFamily="18" charset="-127"/>
              </a:rPr>
              <a:t>	     One </a:t>
            </a:r>
            <a:r>
              <a:rPr lang="en-US" sz="1300" dirty="0" smtClean="0">
                <a:latin typeface="Batang" pitchFamily="18" charset="-127"/>
                <a:ea typeface="Batang" pitchFamily="18" charset="-127"/>
              </a:rPr>
              <a:t>thought I had again and again--particularly as I read the arguments for affirmative action: that it is the only way minorities would attain college degrees--was that college entry is not the time to fix the disparity between minority and non-minority education. We need to do more at a far younger age, we need to promote healthy living/learning habits while children are very young. If we want to dissolve the disparity, we need teachers to do better; we need parents to do better. We need the racial gap to shrink in society not just on campus. That said, I am not advocating government intervention to achieve this. Government is usually the problem, rarely the solution, and force (the government’s sole means of persuasion) creates perceived compliance, but actually fortifies resistance--it has to be up to individuals. </a:t>
            </a:r>
            <a:endParaRPr lang="en-US" sz="1300" dirty="0" smtClean="0">
              <a:latin typeface="Batang" pitchFamily="18" charset="-127"/>
              <a:ea typeface="Batang" pitchFamily="18" charset="-127"/>
            </a:endParaRPr>
          </a:p>
          <a:p>
            <a:pPr fontAlgn="base">
              <a:buNone/>
            </a:pPr>
            <a:endParaRPr lang="en-US" sz="1100" dirty="0" smtClean="0">
              <a:latin typeface="Batang" pitchFamily="18" charset="-127"/>
              <a:ea typeface="Batang" pitchFamily="18" charset="-127"/>
            </a:endParaRPr>
          </a:p>
          <a:p>
            <a:pPr fontAlgn="base">
              <a:buNone/>
            </a:pPr>
            <a:r>
              <a:rPr lang="en-US" sz="1100" dirty="0" smtClean="0">
                <a:latin typeface="Batang" pitchFamily="18" charset="-127"/>
                <a:ea typeface="Batang" pitchFamily="18" charset="-127"/>
              </a:rPr>
              <a:t>Affirmative</a:t>
            </a:r>
            <a:r>
              <a:rPr lang="en-US" sz="1100" dirty="0" smtClean="0">
                <a:latin typeface="Batang" pitchFamily="18" charset="-127"/>
                <a:ea typeface="Batang" pitchFamily="18" charset="-127"/>
              </a:rPr>
              <a:t> Discrimination and the </a:t>
            </a:r>
            <a:r>
              <a:rPr lang="en-US" sz="1100" dirty="0" smtClean="0">
                <a:latin typeface="Batang" pitchFamily="18" charset="-127"/>
                <a:ea typeface="Batang" pitchFamily="18" charset="-127"/>
              </a:rPr>
              <a:t>Bubble. Clegg</a:t>
            </a:r>
            <a:r>
              <a:rPr lang="en-US" sz="1100" dirty="0" smtClean="0">
                <a:latin typeface="Batang" pitchFamily="18" charset="-127"/>
                <a:ea typeface="Batang" pitchFamily="18" charset="-127"/>
              </a:rPr>
              <a:t>, Roger. Academic Questions. Dec2011, Vol. 24 Issue 4, p403-411. 9p.</a:t>
            </a:r>
          </a:p>
          <a:p>
            <a:pPr fontAlgn="base">
              <a:buNone/>
            </a:pPr>
            <a:endParaRPr lang="en-US" sz="1300" dirty="0" smtClean="0">
              <a:latin typeface="Batang" pitchFamily="18" charset="-127"/>
              <a:ea typeface="Batang" pitchFamily="18" charset="-127"/>
            </a:endParaRPr>
          </a:p>
          <a:p>
            <a:endParaRPr lang="en-US" sz="1300" dirty="0">
              <a:latin typeface="Batang" pitchFamily="18" charset="-127"/>
              <a:ea typeface="Batang" pitchFamily="18" charset="-127"/>
            </a:endParaRPr>
          </a:p>
        </p:txBody>
      </p:sp>
      <p:sp>
        <p:nvSpPr>
          <p:cNvPr id="4" name="Slide Number Placeholder 3"/>
          <p:cNvSpPr>
            <a:spLocks noGrp="1"/>
          </p:cNvSpPr>
          <p:nvPr>
            <p:ph type="sldNum" sz="quarter" idx="12"/>
          </p:nvPr>
        </p:nvSpPr>
        <p:spPr/>
        <p:txBody>
          <a:bodyPr/>
          <a:lstStyle/>
          <a:p>
            <a:fld id="{5828608B-4C4F-4834-B495-23957185E3E4}" type="slidenum">
              <a:rPr lang="en-US" smtClean="0"/>
              <a:t>9</a:t>
            </a:fld>
            <a:endParaRPr lang="en-US"/>
          </a:p>
        </p:txBody>
      </p:sp>
      <p:sp>
        <p:nvSpPr>
          <p:cNvPr id="5" name="Footer Placeholder 4"/>
          <p:cNvSpPr>
            <a:spLocks noGrp="1"/>
          </p:cNvSpPr>
          <p:nvPr>
            <p:ph type="ftr" sz="quarter" idx="11"/>
          </p:nvPr>
        </p:nvSpPr>
        <p:spPr>
          <a:xfrm>
            <a:off x="5867400" y="6111875"/>
            <a:ext cx="2480928" cy="365125"/>
          </a:xfrm>
        </p:spPr>
        <p:txBody>
          <a:bodyPr/>
          <a:lstStyle/>
          <a:p>
            <a:r>
              <a:rPr lang="en-US" dirty="0" smtClean="0"/>
              <a:t>Clint Lund—</a:t>
            </a:r>
            <a:r>
              <a:rPr lang="en-US" dirty="0" err="1" smtClean="0"/>
              <a:t>Eportfolio</a:t>
            </a:r>
            <a:r>
              <a:rPr lang="en-US" dirty="0" smtClean="0"/>
              <a:t> –Soc 2630</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312</TotalTime>
  <Words>434</Words>
  <Application>Microsoft Office PowerPoint</Application>
  <PresentationFormat>On-screen Show (4:3)</PresentationFormat>
  <Paragraphs>80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Aspect</vt:lpstr>
      <vt:lpstr>Affirmative Action </vt:lpstr>
      <vt:lpstr>Table of Contents </vt:lpstr>
      <vt:lpstr>Affirmative Action Questions</vt:lpstr>
      <vt:lpstr>Affirmative Action Defined</vt:lpstr>
      <vt:lpstr>Is Affirmative Action Discrimination?</vt:lpstr>
      <vt:lpstr>Is Affirmative Action Necessary?</vt:lpstr>
      <vt:lpstr>Is Affirmative Action Necessary?</vt:lpstr>
      <vt:lpstr>A more balanced approach to Affirmative Action—more than scores or skin color</vt:lpstr>
      <vt:lpstr>A Personal Reaction to Affirmative Action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Affirmative Action</dc:title>
  <dc:creator>Owner</dc:creator>
  <cp:lastModifiedBy>Owner</cp:lastModifiedBy>
  <cp:revision>30</cp:revision>
  <dcterms:created xsi:type="dcterms:W3CDTF">2013-04-21T22:05:47Z</dcterms:created>
  <dcterms:modified xsi:type="dcterms:W3CDTF">2013-04-22T03:17:57Z</dcterms:modified>
</cp:coreProperties>
</file>